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6" r:id="rId2"/>
    <p:sldId id="257" r:id="rId3"/>
    <p:sldId id="316" r:id="rId4"/>
    <p:sldId id="317" r:id="rId5"/>
    <p:sldId id="258" r:id="rId6"/>
    <p:sldId id="330" r:id="rId7"/>
    <p:sldId id="332" r:id="rId8"/>
    <p:sldId id="333" r:id="rId9"/>
    <p:sldId id="336" r:id="rId10"/>
    <p:sldId id="334" r:id="rId11"/>
    <p:sldId id="337" r:id="rId12"/>
    <p:sldId id="338" r:id="rId13"/>
    <p:sldId id="339" r:id="rId14"/>
    <p:sldId id="267" r:id="rId15"/>
    <p:sldId id="346" r:id="rId16"/>
    <p:sldId id="268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0" r:id="rId25"/>
    <p:sldId id="261" r:id="rId26"/>
    <p:sldId id="262" r:id="rId27"/>
    <p:sldId id="263" r:id="rId28"/>
    <p:sldId id="286" r:id="rId29"/>
    <p:sldId id="287" r:id="rId30"/>
    <p:sldId id="288" r:id="rId31"/>
    <p:sldId id="319" r:id="rId32"/>
    <p:sldId id="320" r:id="rId33"/>
    <p:sldId id="321" r:id="rId34"/>
    <p:sldId id="324" r:id="rId35"/>
    <p:sldId id="322" r:id="rId36"/>
    <p:sldId id="323" r:id="rId37"/>
    <p:sldId id="325" r:id="rId38"/>
    <p:sldId id="326" r:id="rId39"/>
    <p:sldId id="327" r:id="rId40"/>
    <p:sldId id="328" r:id="rId41"/>
    <p:sldId id="329" r:id="rId42"/>
    <p:sldId id="259" r:id="rId43"/>
    <p:sldId id="265" r:id="rId44"/>
    <p:sldId id="266" r:id="rId45"/>
    <p:sldId id="345" r:id="rId46"/>
    <p:sldId id="280" r:id="rId47"/>
    <p:sldId id="281" r:id="rId48"/>
    <p:sldId id="282" r:id="rId49"/>
    <p:sldId id="283" r:id="rId50"/>
    <p:sldId id="284" r:id="rId51"/>
    <p:sldId id="285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40" r:id="rId78"/>
    <p:sldId id="341" r:id="rId79"/>
    <p:sldId id="342" r:id="rId80"/>
    <p:sldId id="343" r:id="rId81"/>
    <p:sldId id="344" r:id="rId82"/>
    <p:sldId id="314" r:id="rId83"/>
    <p:sldId id="315" r:id="rId84"/>
    <p:sldId id="269" r:id="rId85"/>
    <p:sldId id="270" r:id="rId86"/>
    <p:sldId id="271" r:id="rId87"/>
    <p:sldId id="272" r:id="rId8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72609" autoAdjust="0"/>
  </p:normalViewPr>
  <p:slideViewPr>
    <p:cSldViewPr snapToGrid="0">
      <p:cViewPr varScale="1">
        <p:scale>
          <a:sx n="54" d="100"/>
          <a:sy n="54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33134-183C-4DA0-9718-20193EEF6FD6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B26F-2585-421A-BEE4-FC19EAB1D21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644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0594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8627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8830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7058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เปรียบเทียบความเร็วระหว่าง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3G EG GPSR(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ตาราง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711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ในการเปิดใช้บริการ </a:t>
            </a:r>
            <a:r>
              <a:rPr lang="en-US" dirty="0" smtClean="0"/>
              <a:t>3G </a:t>
            </a:r>
            <a:r>
              <a:rPr lang="th-TH" dirty="0" smtClean="0"/>
              <a:t>นั้น จะต้องมีการตั้งค่าการเปิดใช้บริการ </a:t>
            </a:r>
            <a:r>
              <a:rPr lang="en-US" dirty="0" smtClean="0"/>
              <a:t>3G </a:t>
            </a:r>
            <a:r>
              <a:rPr lang="th-TH" dirty="0" smtClean="0"/>
              <a:t>ของเครื่อง </a:t>
            </a:r>
            <a:r>
              <a:rPr lang="en-US" dirty="0" smtClean="0"/>
              <a:t>Smart Phone </a:t>
            </a:r>
            <a:r>
              <a:rPr lang="th-TH" dirty="0" smtClean="0"/>
              <a:t>เสียก่อนจึงจะสามารถใช้บริการ </a:t>
            </a:r>
            <a:r>
              <a:rPr lang="en-US" dirty="0" smtClean="0"/>
              <a:t>3G </a:t>
            </a:r>
            <a:r>
              <a:rPr lang="th-TH" dirty="0" smtClean="0"/>
              <a:t>ได้อย่างเต็มประสิทธิภาพ ซึ่ง </a:t>
            </a:r>
            <a:r>
              <a:rPr lang="en-US" dirty="0" smtClean="0"/>
              <a:t>Smart Phone </a:t>
            </a:r>
            <a:r>
              <a:rPr lang="th-TH" dirty="0" smtClean="0"/>
              <a:t>ของค่ายต่างๆก็มีการตั้งค่าที่แตกต่างกันออกไป โดยหลักๆแล้วระบบของ </a:t>
            </a:r>
            <a:r>
              <a:rPr lang="en-US" dirty="0" smtClean="0"/>
              <a:t>Smart Phone </a:t>
            </a:r>
            <a:r>
              <a:rPr lang="th-TH" dirty="0" smtClean="0"/>
              <a:t>จะมีด้วยกันอยู่ 4 ระบบ (ตามกระแสนิยม) คือ</a:t>
            </a:r>
            <a:r>
              <a:rPr lang="en-US" dirty="0" smtClean="0"/>
              <a:t> IOS, </a:t>
            </a:r>
            <a:r>
              <a:rPr lang="en-US" dirty="0" err="1" smtClean="0"/>
              <a:t>Andriod</a:t>
            </a:r>
            <a:r>
              <a:rPr lang="en-US" dirty="0" smtClean="0"/>
              <a:t>, BlackBerry, Nokia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4151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เลือกเมนูตั้งค่า	</a:t>
            </a:r>
            <a:r>
              <a:rPr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 เลือกเมนู ทั่วไป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 เลือกเมนู เครือข่าย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เลือกเปิดใช้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1797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เลือกเมนู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 เลือกเมนู ตั้งค่า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2.3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เลือกการเชื่อมต่อไร้สายและเครือข่าย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 เลือกเครือข่ายมือถือ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8643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เลือกผู้ให้บริการเครือข่าย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เลือก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เท่านั้น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965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3.1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เลือกเมนูทั้งหมด				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 เลือกเมนูตั้งค่า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3.3 เลือกเครือข่ายและการเชื่อมต่อตัวเลือกสำหรับมือถือ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Wi-Fi Bluetooth NFC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 เครือข่ายโทรศัพท์เคลื่อนที่เปลี่ยนการตั้งค่าเครือข่ายโทรศัพท์มือถือ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574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 เลือกโหมดเครือข่าย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3G			</a:t>
            </a: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3.6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3G 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363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การเดินทางไปข้าราชการต่างประเทศในแต่ละครั้ง</a:t>
            </a:r>
            <a:r>
              <a:rPr lang="th-TH" baseline="0" dirty="0" smtClean="0"/>
              <a:t> ย่อมต้องมีการติดต่อกลับมายังประเทศไทย เพื่อเป็นการสื่อสารกับผู้ร่วมงาน เพื่อนๆ หรือครอบครัว แต่ทว่าในการติดต่อกลับมายังประเทศไทยในแต่ละครั้งอาจมีค่าใช้จ่ายสูงมาก จึงมีการนำเอาเทคโนโลยีใหม่ๆมาประยุกต์ใช้งาน เพื่อให้เกิดความสะดวกสบาย และประหยัดค่าใช้จ่าย 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9261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4.1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เลือกเมนู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				</a:t>
            </a: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4.2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network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4.3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mode			</a:t>
            </a: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4.4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เลือก 3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5484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โรมมิ่ง (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Roaming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หรือ บริการข้ามแดนอัตโนมัติเป็นบริการเสริมสำหรับผู้ใช้โทรศัพท์มือถือ ให้ได้ใช้เลขหมายเดิมเพื่อการติดต่อขณะอยู่ต่างประเทศ ทำให้ได้รับความสะดวกและไม่พลาดการสื่อสารระหว่าครอบครัว เพื่อน หรือการติดต่องาน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ก่อนการเปิดใช้บริการโรมมิ่งต้องติดต่อกับค่ายต่างๆที่เราใช้บริการเสียก่อน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1504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ไม่ว่าจะรับสาย หรือโทรออก ก็ต้องเสียค่าบริการทั้งนั้น นอกจากนี้ ในบางประเทศ อาจมีค่าบริการเพิ่มเติมเฉพาะ เช่น ค่าไม่ได้รับสาย (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Missed Call)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 กดไม่รับสาย ก็คิดเป็นนาทีด้วยเช่นกัน เป็นต้น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ข้อนี้ ต้องตรวจสอบให้ดีก่อน..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5548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9320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โดยปกติจะคิดเหมือนที่ประเทศไทยเราคิดเหมือนกัน โดยคิดในส่วนของปริมาณข้อมูลที่ดาวน์โหลดหรืออัพโหลด และคิดหน่วยเป็น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KB =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KiloByte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กิโลไบต์) รูปภาพเล็กๆ รูปหนึ่งบนหน้าเว็บ ก็มีขนาดหลาย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KB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 การใช้งาน แนะนำให้ตรวจสอบด้วยว่า มีการคิดบริการขั้นต่ำด้วยหรือไม่ อย่างไรก็ตาม แนะนำให้เลือกแบบเหมาจ่ายเลยจะดีกว่า ปัจจุบัน หลายๆ ค่ายก็มีการคิดค่าเหมาจ่ายแล้วด้วยเหมือนกัน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65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Unlimited Data Roaming Package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ให้คุณรับ-ส่งอีเมล์ ท่องโลกอินเตอร์เนต โหลดรูปภาพหรือข้อมูล อัพเดทเฟสบุ๊ค แชทออนไลน์ หรือผ่าน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กับการใช้งาน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Roaming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ผ่าน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ทั้ง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iPhone, BlackBerry, Smart Phone, iPad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Tablet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ต่างๆได้อย่างไม่จำกัด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1365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สะดวกกว่าใคร สมัครเพียงครั้งเดียวใช้ได้ทุกครั้งที่เดินทาง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ไม่ต้องจำชื่อ และเลือกเครือข่ายให้ยุ่งยาก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เพียง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บาท/วัน ใช้ได้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MB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ทุกเครือข่ายใน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ประเทศฮิตทั่วโลก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สมัครแพ็กเกจวันนี้ใช้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ในต่างประเทศฟรีไม่อั้น !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คิดค่าบริการส่วนเกินที่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บาท/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หากใช้เกินจำนวน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ที่กำหนด (ภายในระยะเวลารับสิทธิของแพ็กเกจ)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2939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8119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ในกรณีที่สมัคร</a:t>
            </a:r>
            <a:r>
              <a:rPr lang="th-TH" baseline="0" dirty="0" smtClean="0"/>
              <a:t> </a:t>
            </a:r>
            <a:r>
              <a:rPr lang="en-US" baseline="0" dirty="0" smtClean="0"/>
              <a:t>Package </a:t>
            </a:r>
            <a:r>
              <a:rPr lang="th-TH" baseline="0" dirty="0" smtClean="0"/>
              <a:t>แบบจำกัดจำนวนใช้งานเอาไว้  อีกสิ่งหนึ่งที่สำคัญก็คือ ต้องคอยตรวจเช็คว่าเราใช้ </a:t>
            </a:r>
            <a:r>
              <a:rPr lang="en-US" baseline="0" dirty="0" smtClean="0"/>
              <a:t>data </a:t>
            </a:r>
            <a:r>
              <a:rPr lang="th-TH" baseline="0" dirty="0" smtClean="0"/>
              <a:t>ไปเกินจำนวนเมกที่เราสมัครไว้หรือยัง เพราะถ้าเกินก็จะถูกคิดเพิ่มในราคาที่แพง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4368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 smtClean="0"/>
              <a:t>สำหรับวิธีการตรวจสอบนั้นไม่ยุ่งยาก โดยจะขอยกตัวอย่างเป็นระบบ </a:t>
            </a:r>
            <a:r>
              <a:rPr lang="en-US" baseline="0" dirty="0" smtClean="0"/>
              <a:t>IOS </a:t>
            </a:r>
            <a:r>
              <a:rPr lang="th-TH" baseline="0" dirty="0" smtClean="0"/>
              <a:t>เช่น 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 </a:t>
            </a:r>
            <a:endParaRPr lang="th-TH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919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บัตรโทรศัพท์ระหว่างประเทศ</a:t>
            </a:r>
            <a:r>
              <a:rPr lang="en-US" baseline="0" dirty="0" smtClean="0">
                <a:latin typeface="+mn-lt"/>
                <a:cs typeface="+mn-cs"/>
              </a:rPr>
              <a:t> </a:t>
            </a:r>
            <a:r>
              <a:rPr lang="th-TH" baseline="0" dirty="0" smtClean="0">
                <a:latin typeface="+mn-lt"/>
                <a:cs typeface="+mn-cs"/>
              </a:rPr>
              <a:t>มีอยู่หลากหลาย ให้ผู้ใช้บริการได้เลือกใช้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1402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แต่อย่าลืมว่าเมื่อไปถึง</a:t>
            </a:r>
            <a:r>
              <a:rPr lang="th-TH" baseline="0" dirty="0" smtClean="0"/>
              <a:t> หรือก่อนเดินทางให้ทำการ รีเซ็ตสถิติการใช้ค่าเดิมเสียก่อน เพื่อนจะได้เริ่มต้นการนับใช้งานใหม่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4124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ถ้าหากท่านใช้มือถือทหรือแท็ปเลต</a:t>
            </a:r>
            <a:r>
              <a:rPr lang="th-TH" baseline="0" dirty="0" smtClean="0"/>
              <a:t>ที่เป็นระบบปฏิบัติการ </a:t>
            </a:r>
            <a:r>
              <a:rPr lang="en-US" baseline="0" dirty="0" smtClean="0"/>
              <a:t>Android 4.0 </a:t>
            </a:r>
            <a:r>
              <a:rPr lang="th-TH" baseline="0" dirty="0" smtClean="0"/>
              <a:t>ขึ้นไป สามารถที่จะตั้งค่ากำจัดการใช้งาน </a:t>
            </a:r>
            <a:r>
              <a:rPr lang="en-US" baseline="0" dirty="0" smtClean="0"/>
              <a:t>Data </a:t>
            </a:r>
            <a:r>
              <a:rPr lang="th-TH" baseline="0" dirty="0" smtClean="0"/>
              <a:t>ได้ว่า ใช้ไม่เกิดกี่ </a:t>
            </a:r>
            <a:r>
              <a:rPr lang="en-US" baseline="0" dirty="0" smtClean="0"/>
              <a:t>MB </a:t>
            </a:r>
            <a:r>
              <a:rPr lang="th-TH" baseline="0" dirty="0" smtClean="0"/>
              <a:t>โดยไปที่เมนูตั้งค่า แล้วเลือกอื่นๆ ซึ้งหน้าจอจะแตกต่างกันตามยี่ห้อแบรนด์มือถือที่ท่านใช้อยู่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440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อีกเรื่องที่สำคัญมากๆ และหลายคนไม่ทันสังเกตุ จนเป็นเหตุให้ค่า </a:t>
            </a:r>
            <a:r>
              <a:rPr lang="en-US" dirty="0" smtClean="0"/>
              <a:t>data roaming </a:t>
            </a:r>
            <a:r>
              <a:rPr lang="th-TH" dirty="0" smtClean="0"/>
              <a:t>ทะลุกันไปแล้วก็คือ</a:t>
            </a:r>
            <a:r>
              <a:rPr lang="th-TH" baseline="0" dirty="0" smtClean="0"/>
              <a:t> พวกบริการ </a:t>
            </a:r>
            <a:r>
              <a:rPr lang="en-US" baseline="0" dirty="0" smtClean="0"/>
              <a:t>upload </a:t>
            </a:r>
            <a:r>
              <a:rPr lang="th-TH" baseline="0" dirty="0" smtClean="0"/>
              <a:t>รูปอัตโนมัติ ขึ้นบน </a:t>
            </a:r>
            <a:r>
              <a:rPr lang="en-US" baseline="0" dirty="0" smtClean="0"/>
              <a:t>cloud </a:t>
            </a:r>
            <a:r>
              <a:rPr lang="th-TH" baseline="0" dirty="0" smtClean="0"/>
              <a:t>ก่อนการเดินทาง ควรตรวจสอบดูก่อนว่ามือถือของท่านได้สั่งให้ </a:t>
            </a:r>
            <a:r>
              <a:rPr lang="en-US" baseline="0" dirty="0" smtClean="0"/>
              <a:t>sync </a:t>
            </a:r>
            <a:r>
              <a:rPr lang="th-TH" baseline="0" dirty="0" smtClean="0"/>
              <a:t>รูปภาพ และวีดีโอ กับบริการที่ไหนบน </a:t>
            </a:r>
            <a:r>
              <a:rPr lang="en-US" baseline="0" dirty="0" smtClean="0"/>
              <a:t>internet </a:t>
            </a:r>
            <a:r>
              <a:rPr lang="th-TH" baseline="0" dirty="0" smtClean="0"/>
              <a:t>หรือไม่ </a:t>
            </a:r>
          </a:p>
          <a:p>
            <a:r>
              <a:rPr lang="th-TH" baseline="0" dirty="0" smtClean="0"/>
              <a:t>ทั้งอัพโหลดทันใจของ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+, </a:t>
            </a:r>
            <a:r>
              <a:rPr lang="en-US" baseline="0" dirty="0" err="1" smtClean="0"/>
              <a:t>facebook</a:t>
            </a:r>
            <a:r>
              <a:rPr lang="en-US" baseline="0" dirty="0" smtClean="0"/>
              <a:t> photo sync </a:t>
            </a:r>
            <a:r>
              <a:rPr lang="th-TH" baseline="0" dirty="0" smtClean="0"/>
              <a:t>หรือการ </a:t>
            </a:r>
            <a:r>
              <a:rPr lang="en-US" baseline="0" dirty="0" smtClean="0"/>
              <a:t>sync </a:t>
            </a:r>
            <a:r>
              <a:rPr lang="th-TH" baseline="0" dirty="0" smtClean="0"/>
              <a:t>กับ </a:t>
            </a:r>
            <a:r>
              <a:rPr lang="en-US" baseline="0" dirty="0" err="1" smtClean="0"/>
              <a:t>iCloud</a:t>
            </a:r>
            <a:r>
              <a:rPr lang="en-US" baseline="0" dirty="0" smtClean="0"/>
              <a:t> </a:t>
            </a:r>
            <a:r>
              <a:rPr lang="th-TH" baseline="0" dirty="0" smtClean="0"/>
              <a:t>เพราะเหล่านี้ ก็คือการสั่งให้มือถือของท่าน </a:t>
            </a:r>
            <a:r>
              <a:rPr lang="en-US" baseline="0" dirty="0" smtClean="0"/>
              <a:t>Upload </a:t>
            </a:r>
            <a:r>
              <a:rPr lang="th-TH" baseline="0" dirty="0" smtClean="0"/>
              <a:t>รูปภาพ วีดีโอ ที่พึ่งถ่ายสดๆ กับวิวสวยๆในต่างแดน ขันไปบน </a:t>
            </a:r>
            <a:r>
              <a:rPr lang="en-US" baseline="0" dirty="0" smtClean="0"/>
              <a:t>internet </a:t>
            </a:r>
            <a:r>
              <a:rPr lang="th-TH" baseline="0" dirty="0" smtClean="0"/>
              <a:t>ซึ่งลองนึกภาพว่า หากอัพโหลดกันเป็นร้อยๆรูป แถมวีดีโอเข้าไปอีกรับรองว่าทะลุลิมิตแน่นอน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2428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เลือก</a:t>
            </a:r>
            <a:r>
              <a:rPr lang="th-TH" baseline="0" dirty="0" smtClean="0"/>
              <a:t> ด้านมุมขวาบน แล้วเลือก </a:t>
            </a:r>
            <a:r>
              <a:rPr lang="en-US" baseline="0" dirty="0" smtClean="0"/>
              <a:t>setting </a:t>
            </a:r>
            <a:r>
              <a:rPr lang="th-TH" baseline="0" dirty="0" smtClean="0"/>
              <a:t>จากนั้นลองสังเกตุที่ </a:t>
            </a:r>
            <a:r>
              <a:rPr lang="en-US" baseline="0" dirty="0" smtClean="0"/>
              <a:t>camera upload </a:t>
            </a:r>
            <a:r>
              <a:rPr lang="th-TH" baseline="0" dirty="0" smtClean="0"/>
              <a:t>ซึ่งเป็นการ </a:t>
            </a:r>
            <a:r>
              <a:rPr lang="en-US" baseline="0" dirty="0" smtClean="0"/>
              <a:t>sync </a:t>
            </a:r>
            <a:r>
              <a:rPr lang="th-TH" baseline="0" dirty="0" smtClean="0"/>
              <a:t>ภาพขึ้น </a:t>
            </a:r>
            <a:r>
              <a:rPr lang="en-US" baseline="0" dirty="0" err="1" smtClean="0"/>
              <a:t>dropbox</a:t>
            </a:r>
            <a:r>
              <a:rPr lang="en-US" baseline="0" dirty="0" smtClean="0"/>
              <a:t> </a:t>
            </a:r>
            <a:r>
              <a:rPr lang="th-TH" baseline="0" dirty="0" smtClean="0"/>
              <a:t>ถ้าปรากฏ </a:t>
            </a:r>
            <a:r>
              <a:rPr lang="en-US" baseline="0" dirty="0" smtClean="0"/>
              <a:t>turn off camera upload </a:t>
            </a:r>
            <a:r>
              <a:rPr lang="th-TH" baseline="0" dirty="0" smtClean="0"/>
              <a:t>แสดงว่าตอนนี้เปิดใช้งานอยู่ ให้แตะที่ปุ่ม </a:t>
            </a:r>
            <a:r>
              <a:rPr lang="en-US" baseline="0" dirty="0" smtClean="0"/>
              <a:t>turn off camera upload </a:t>
            </a:r>
            <a:r>
              <a:rPr lang="th-TH" baseline="0" dirty="0" smtClean="0"/>
              <a:t>นี้เพื่อปิดการ </a:t>
            </a:r>
            <a:r>
              <a:rPr lang="en-US" baseline="0" dirty="0" smtClean="0"/>
              <a:t>sync </a:t>
            </a:r>
            <a:r>
              <a:rPr lang="th-TH" baseline="0" dirty="0" smtClean="0"/>
              <a:t>ทันที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8916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กรณี</a:t>
            </a:r>
            <a:r>
              <a:rPr lang="th-TH" baseline="0" dirty="0" smtClean="0"/>
              <a:t>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+ </a:t>
            </a:r>
            <a:r>
              <a:rPr lang="th-TH" baseline="0" dirty="0" smtClean="0"/>
              <a:t>อัพโหลดรูปอัตโนมัติ ก็ทำตามขั้นตอนคล้ายกับ </a:t>
            </a:r>
            <a:r>
              <a:rPr lang="en-US" baseline="0" dirty="0" err="1" smtClean="0"/>
              <a:t>dropbox</a:t>
            </a:r>
            <a:r>
              <a:rPr lang="en-US" baseline="0" dirty="0" smtClean="0"/>
              <a:t> </a:t>
            </a:r>
            <a:r>
              <a:rPr lang="th-TH" baseline="0" dirty="0" smtClean="0"/>
              <a:t>โดยเลือกที่การตั้งค่า แล้วสังเกตุที่อัพโหลด ว่าเปิดอยู่หรือเปล่า ถ้าเปิดให้แตะตามหมายเลข </a:t>
            </a:r>
            <a:r>
              <a:rPr lang="en-US" baseline="0" dirty="0" smtClean="0"/>
              <a:t>3 </a:t>
            </a:r>
            <a:r>
              <a:rPr lang="th-TH" baseline="0" dirty="0" smtClean="0"/>
              <a:t>แล้วแตะสวิตช์หมายเลข </a:t>
            </a:r>
            <a:r>
              <a:rPr lang="en-US" baseline="0" dirty="0" smtClean="0"/>
              <a:t>4 </a:t>
            </a:r>
            <a:r>
              <a:rPr lang="th-TH" baseline="0" dirty="0" smtClean="0"/>
              <a:t>เพื่อปิดการอัพโหลดภาพอัตโนมัติ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8857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วิธีการปิด</a:t>
            </a:r>
            <a:r>
              <a:rPr lang="th-TH" baseline="0" dirty="0" smtClean="0"/>
              <a:t>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facebook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photo sync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ให้กดปุ่มเมนู เลือกตั้งค่า จากนั้นเลือกที่ซิงค์รูปภาพตามหลายเลข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แล้วเลือกที่อย่าซิงค์รูปภาพของฉันตามหลายเลข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เพื่อปิดการ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sync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ภาพของแอฟ </a:t>
            </a:r>
            <a:r>
              <a:rPr lang="en-US" baseline="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facebook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ทั้งหมด แล้วยืนยันว่าปิดการ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sync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จริงๆตามหมายเลข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4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อีกที แค่นี้ก็จะเป็นการปิดการ 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sync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ของ </a:t>
            </a:r>
            <a:r>
              <a:rPr lang="en-US" baseline="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facebook</a:t>
            </a:r>
            <a:r>
              <a:rPr lang="en-US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aseline="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แล้ว แถมยังช่วยทำให้ประหยัดแบตมือถือมากขึ้นด้วย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138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อย่าลืมว่าค่าหลักของ </a:t>
            </a:r>
            <a:r>
              <a:rPr lang="en-US" dirty="0" err="1" smtClean="0"/>
              <a:t>WindowsPhon</a:t>
            </a:r>
            <a:r>
              <a:rPr lang="en-US" dirty="0" smtClean="0"/>
              <a:t> </a:t>
            </a:r>
            <a:r>
              <a:rPr lang="th-TH" dirty="0" smtClean="0"/>
              <a:t>คุณไม่รู้ตัวหรอกว่าตอนนี้ตั้งค่าที่</a:t>
            </a:r>
            <a:r>
              <a:rPr lang="th-TH" baseline="0" dirty="0" smtClean="0"/>
              <a:t> อัพโหลดรูปอัตโนมัติอยู่ วิธีการปิดการอัพ โหลดภาพขึ้น </a:t>
            </a:r>
            <a:r>
              <a:rPr lang="en-US" baseline="0" dirty="0" err="1" smtClean="0"/>
              <a:t>skydrive</a:t>
            </a:r>
            <a:r>
              <a:rPr lang="en-US" baseline="0" dirty="0" smtClean="0"/>
              <a:t> </a:t>
            </a:r>
            <a:r>
              <a:rPr lang="th-TH" baseline="0" dirty="0" smtClean="0"/>
              <a:t>บน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WindowsPhon</a:t>
            </a:r>
            <a:r>
              <a:rPr lang="en-US" baseline="0" dirty="0" smtClean="0"/>
              <a:t> </a:t>
            </a:r>
            <a:r>
              <a:rPr lang="th-TH" baseline="0" dirty="0" smtClean="0"/>
              <a:t>นั้น ให้เข้าไปที่ </a:t>
            </a:r>
            <a:r>
              <a:rPr lang="en-US" baseline="0" dirty="0" smtClean="0"/>
              <a:t>Settings </a:t>
            </a:r>
            <a:r>
              <a:rPr lang="th-TH" baseline="0" dirty="0" smtClean="0"/>
              <a:t>เลือกที่ </a:t>
            </a:r>
            <a:r>
              <a:rPr lang="en-US" baseline="0" dirty="0" smtClean="0"/>
              <a:t>Backup </a:t>
            </a:r>
            <a:r>
              <a:rPr lang="th-TH" baseline="0" dirty="0" smtClean="0"/>
              <a:t>แล้วตั้งค่าให้ทั้ง </a:t>
            </a:r>
            <a:r>
              <a:rPr lang="en-US" baseline="0" dirty="0" smtClean="0"/>
              <a:t>App </a:t>
            </a:r>
            <a:r>
              <a:rPr lang="en-US" baseline="0" dirty="0" err="1" smtClean="0"/>
              <a:t>List+Settings</a:t>
            </a:r>
            <a:r>
              <a:rPr lang="en-US" baseline="0" dirty="0" smtClean="0"/>
              <a:t>, Text Message </a:t>
            </a:r>
            <a:r>
              <a:rPr lang="th-TH" baseline="0" dirty="0" smtClean="0"/>
              <a:t>และ </a:t>
            </a:r>
            <a:r>
              <a:rPr lang="en-US" baseline="0" dirty="0" smtClean="0"/>
              <a:t>Photos </a:t>
            </a:r>
            <a:r>
              <a:rPr lang="th-TH" baseline="0" dirty="0" smtClean="0"/>
              <a:t>เป็น </a:t>
            </a:r>
            <a:r>
              <a:rPr lang="en-US" baseline="0" dirty="0" smtClean="0"/>
              <a:t>off </a:t>
            </a:r>
            <a:r>
              <a:rPr lang="th-TH" baseline="0" dirty="0" smtClean="0"/>
              <a:t>ให้หมดโดยเฉพาะ </a:t>
            </a:r>
            <a:r>
              <a:rPr lang="en-US" baseline="0" dirty="0" smtClean="0"/>
              <a:t>Photos </a:t>
            </a:r>
            <a:r>
              <a:rPr lang="th-TH" baseline="0" dirty="0" smtClean="0"/>
              <a:t>ซึ่งจะมีทั้งรูปและวีดีโอจำนวนมาก หากเปิดไว้เมื่อถ่ายไปแล้วจะขึ้น </a:t>
            </a:r>
            <a:r>
              <a:rPr lang="en-US" baseline="0" dirty="0" err="1" smtClean="0"/>
              <a:t>Skydrive</a:t>
            </a:r>
            <a:r>
              <a:rPr lang="en-US" baseline="0" dirty="0" smtClean="0"/>
              <a:t> </a:t>
            </a:r>
            <a:r>
              <a:rPr lang="th-TH" baseline="0" dirty="0" smtClean="0"/>
              <a:t>ทันที โดยมันใช้เน็ตจากเครือข่ายมือถือด้วย ในกรณีที่ไม่มี </a:t>
            </a:r>
            <a:r>
              <a:rPr lang="en-US" baseline="0" dirty="0" err="1" smtClean="0"/>
              <a:t>Wi-fi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2031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 Shock </a:t>
            </a:r>
            <a:r>
              <a:rPr lang="th-TH" sz="18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800" kern="1200" dirty="0" smtClean="0">
                <a:solidFill>
                  <a:srgbClr val="FF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Bill Shock </a:t>
            </a:r>
            <a:r>
              <a:rPr lang="th-TH" sz="1800" kern="1200" dirty="0" smtClean="0">
                <a:solidFill>
                  <a:srgbClr val="FF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คือ บิลที่ถูกเรียกเก็บที่มีค่าใช้จ่ายสูงมากๆ จนทำให้เราช็อคไปเลย)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rgbClr val="FF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	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เพื่อให้เกิดความสะดวกในการใช้บริการอินเตอร์เน็ต ผู้ให้บริการส่วนใหญ่ได้มีการให้บริการใช้งานแบบไม่จำกัด หรือ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Unlimited Package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แต่อย่างไรก็ตาม การให้บริการแบบนี้ จะมีการกำหนดเครือข่ายที่ให้บริการ ดังนั้น การใช้งาน เราจำเป็นจะต้องกำหนดการเชื่อมต่อให้ถูกต้อง เพื่อป้องกันการเชื่อมต่อผิดเครือข่าย ทำให้ต้องเสียค่าใช้จ่ายเพิ่มเติมอีกเป็นจำนวนมากๆ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ยกตัวอย่าง นักศึกษาเดินทางไปเที่ยวประเทศเกาหลี 6 วัน พก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ไอโฟนเล่นเน็ต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ตลอดเวลา โดยบอกว่า ใช้แพ็คเกจอันลิ</a:t>
            </a:r>
            <a:r>
              <a:rPr lang="th-TH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มิท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แต่เมื่อกลับมาถึงไทยถูกเรียกเก็บค่าบริการถึงสองแสนกว่าบาท ทั้งนี้เป็นเพราะเครื่องไปจับสัญญาณนอกแพ็คเกจ</a:t>
            </a:r>
            <a:r>
              <a:rPr lang="th-TH" dirty="0" smtClean="0"/>
              <a:t>  ซึ่งเป็นสัญญาณของผู้ให้บริการเจ้าอื่นที่ไม่รวมอยู่ในแพ็คเกจที่เราเหมาจ่าย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0197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r>
              <a:rPr lang="en-US" baseline="0" dirty="0" smtClean="0"/>
              <a:t> 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31451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พื่อเตรียมความพร้อมก่อนการเดินทางไปยังต่างประเทศควรศึกษาเกี่ยวกับแพคเกจโรมมิ่งจากค่ายที่เราเลือกใช้บริการก่อ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376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ในปัจจุบันการใช้งานโทรศัพท์มือถือแบบ</a:t>
            </a:r>
            <a:r>
              <a:rPr lang="th-TH" baseline="0" dirty="0" smtClean="0"/>
              <a:t> </a:t>
            </a:r>
            <a:r>
              <a:rPr lang="en-US" baseline="0" dirty="0" smtClean="0"/>
              <a:t>Smart Phone </a:t>
            </a:r>
            <a:r>
              <a:rPr lang="th-TH" baseline="0" dirty="0" smtClean="0"/>
              <a:t>เป็นที่แพร่หลายมากขึ้น สามารถเชื่อมต่ออินเตอร์เน็ตได้หลากหลายรูปแบบ ได้แก่การเชื่อมต่อแบบ </a:t>
            </a:r>
            <a:r>
              <a:rPr lang="en-US" baseline="0" dirty="0" smtClean="0"/>
              <a:t>Wi-Fi </a:t>
            </a:r>
            <a:r>
              <a:rPr lang="th-TH" baseline="0" dirty="0" smtClean="0"/>
              <a:t>หรือการใช้เทคโนโลยี </a:t>
            </a:r>
            <a:r>
              <a:rPr lang="en-US" baseline="0" dirty="0" smtClean="0"/>
              <a:t>3G </a:t>
            </a:r>
            <a:r>
              <a:rPr lang="th-TH" baseline="0" dirty="0" smtClean="0"/>
              <a:t>ซึ่งปัจจุบันมีด้วยกันอยู่หลายค่าย และมีข้อดีข้อเสียแตกต่างกันไปทั้งค่าบริการและความเร็วในการเชื่อมต่ออินเตอร์เน็ตทั้งในและต่างประเทศ</a:t>
            </a:r>
            <a:endParaRPr lang="th-TH" dirty="0" smtClean="0"/>
          </a:p>
          <a:p>
            <a:r>
              <a:rPr lang="th-TH" dirty="0" smtClean="0"/>
              <a:t>ดังนั้นในการเดินทางไปราชการ</a:t>
            </a:r>
            <a:r>
              <a:rPr lang="th-TH" baseline="0" dirty="0" smtClean="0"/>
              <a:t> ณ ต่างประเทศ เราสามารถใช้โปรแกรมบนมือถือแบบ </a:t>
            </a:r>
            <a:r>
              <a:rPr lang="en-US" baseline="0" dirty="0" smtClean="0"/>
              <a:t>Smart Phone </a:t>
            </a:r>
            <a:r>
              <a:rPr lang="th-TH" baseline="0" dirty="0" smtClean="0"/>
              <a:t>ติดต่อกลับมายังประเทศไทยได้ ทำให้ประหยัดค่าใช้จ่าย และสะดวกในการใช้งาน แต่ในการใช้งานเราต้องทราบถึงข้อดี และข้อจำกัดของการใช้งาน </a:t>
            </a:r>
            <a:r>
              <a:rPr lang="en-US" baseline="0" dirty="0" smtClean="0"/>
              <a:t>Smart Phone </a:t>
            </a:r>
            <a:r>
              <a:rPr lang="th-TH" baseline="0" dirty="0" smtClean="0"/>
              <a:t>และบริการอินเตอร์เน็ตด้วย เพราะจำทำให้เราสามารถใช้อุปกรณ์เหล่านี้ได้อย่างมีประสิทธิภาพ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668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กสทช. จัดงานแถลงข่าว “เตือนภัยคนไทยใช้มือถือในต่างแดน (</a:t>
            </a:r>
            <a:r>
              <a:rPr lang="en-US" dirty="0" smtClean="0"/>
              <a:t>International Roaming)” </a:t>
            </a:r>
            <a:r>
              <a:rPr lang="th-TH" dirty="0" smtClean="0"/>
              <a:t>ที่สนามบินสุวรรณภูมิ โดยเปิดตัวคู่มือการใช้บริการโรมมิ่ง “มือถือไปเมืองนอก” เพื่อให้ผู้ใช้มือถือชาวไทยรู้ทันเงื่อนไขของบริการโรมมิ่งระหว่างประเทศ ไม่ให้โดนคิดเงินแพงเกินควร (ปัญหา </a:t>
            </a:r>
            <a:r>
              <a:rPr lang="en-US" dirty="0" smtClean="0"/>
              <a:t>bill shock)</a:t>
            </a:r>
            <a:endParaRPr lang="th-TH" dirty="0" smtClean="0"/>
          </a:p>
          <a:p>
            <a:r>
              <a:rPr lang="th-TH" dirty="0" smtClean="0"/>
              <a:t>หากท่านใดสนใจสามารถขอเอกสารที่เป็น</a:t>
            </a:r>
            <a:r>
              <a:rPr lang="th-TH" baseline="0" dirty="0" smtClean="0"/>
              <a:t> </a:t>
            </a:r>
            <a:r>
              <a:rPr lang="en-US" baseline="0" dirty="0" smtClean="0"/>
              <a:t>PDF </a:t>
            </a:r>
            <a:r>
              <a:rPr lang="th-TH" baseline="0" dirty="0" smtClean="0"/>
              <a:t>ได้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1741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ในการติดต่อสื่อสารของ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Smart Phone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นั้นมีอยู่หลายหลายวิธีและหลากหลายรูปแบบ ขึ้นอยู่กับผู้ใช้งานจะนำไปประยุกต์ใช้งาน ในเนื้อหานี้จะเป็นการนำเอาเทคโนโลยีใหม่ในการติดต่อสื่อสาร (3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G, Wi-Fi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เพื่อนำไปใช้งานให้เกิดประโยชน์สูงสุด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ในที่นี้ขอยกตัวอย่าง</a:t>
            </a:r>
            <a:r>
              <a:rPr lang="th-TH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Application </a:t>
            </a:r>
            <a:r>
              <a:rPr lang="th-TH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 </a:t>
            </a:r>
            <a:r>
              <a:rPr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69517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คืออะไร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เป็นโปรแกรมแชทที่สามารถใช้งานได้ทั้งโทรศัพท์มือถือที่มีระบบปฏิบัติการ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Android, Windows Phone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ล่าสุดสามารถใช้งานได้บนคอมพิวเตอร์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ได้แล้ว ด้วยความที่มีลูกเล่นมากมาย สามารถแชท ส่งรูป ส่งไอคอน ส่ง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Sticker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ตั้งค่าคุยกันเป็นกลุ่ม ฯลฯ ทำให้มีผู้ใช้งานแอพนี้เป็นจำนวนมาก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4452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เริ่มแรกให้เข้าไปที่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Play Store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Apps Store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แล้วแต่ว่าใครจะใช้แบบ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 ทั้งสองแบบนี้จะคล้ายๆกัน เมื่อเข้าไปให้ค้นหา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Apps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โดยพิมพ์ไปว่า 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จะมี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ต่างๆของ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มากมาย ให้เลือกดังภาพ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1043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หลังจากติดตั้ง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เสร็จเรียบร้อยแล้วให้ทำการเปิด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 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 แล้วเลือก “ทำต่อ เพื่อทำการลงทะเทียน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1268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ใส่เบอร์โทรศัพท์ของเราเข้าไปในรูปแบบ 08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xxxxxxxx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แล้วกด “ตรวจสอบหมายเลขโทรศัพท์”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1447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จากนั้นระบบจะทำการส่ง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SMS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มาให้เป็นรหัสยืนยัน ให้นำรหัสยืนยันนั้นมาใส่แล้วกด “ต่อไป”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186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กด “ต่อไป”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สำหรับ “เพิ่มเพื่อนอัตโนมัติ” คือถ้าเรามีเบอร์โทรศัพท์ของเพื่อนคนไหนที่อยู่ในเครื่อง เพื่อนคนนั้นจะกลายเป็นเพื่อนใน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ของเราทันที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6691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ทำการใส่ชื่อและรูปโปรไฟล์ แล้วกดปุ่ม “ลงทะเบียน”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206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ใส่ที่อยู่อีเมล์และรหัสผ่าน จากนั้นกดปุ่ม “ลงทะเบียน” เท่านี้เป็นอันเสร็จสิ้นขั้นตอนการสมัคร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177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การใช้งานอินเตอร์เน็ตผ่าน</a:t>
            </a:r>
            <a:r>
              <a:rPr lang="th-TH" baseline="0" dirty="0" smtClean="0"/>
              <a:t>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</a:t>
            </a:r>
            <a:r>
              <a:rPr lang="th-TH" baseline="0" dirty="0" smtClean="0"/>
              <a:t>เป็นเรื่องที่ไม่ยุ่งยาก สามารถขอรหัส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free </a:t>
            </a:r>
            <a:r>
              <a:rPr lang="th-TH" baseline="0" dirty="0" smtClean="0"/>
              <a:t>ได้หลายจุดเมื่ออยู่ต่างประเทศ เช่น สนามบิน, สถานบริการต่างๆ</a:t>
            </a:r>
            <a:br>
              <a:rPr lang="th-TH" baseline="0" dirty="0" smtClean="0"/>
            </a:br>
            <a:r>
              <a:rPr lang="th-TH" baseline="0" dirty="0" smtClean="0"/>
              <a:t>แต่</a:t>
            </a:r>
            <a:r>
              <a:rPr lang="th-TH" dirty="0" smtClean="0"/>
              <a:t>การใช้งานอินเตอร์เน็ตผ่าน</a:t>
            </a:r>
            <a:r>
              <a:rPr lang="th-TH" baseline="0" dirty="0" smtClean="0"/>
              <a:t> </a:t>
            </a:r>
            <a:r>
              <a:rPr lang="en-US" baseline="0" dirty="0" err="1" smtClean="0"/>
              <a:t>wifi</a:t>
            </a:r>
            <a:r>
              <a:rPr lang="th-TH" baseline="0" dirty="0" smtClean="0"/>
              <a:t> ก็ยังมีข้อจำกัดอยู่ คือ ไม่มีสัญญาณทุกที่ทุกแห่ง จะมีให้บริการบางจุดเท่านั้น 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70163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การเพิ่มเพื่อนใน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นั้นมีอยู่ 3 วิธีคือ 1.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code 2.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เขย่า และ 3.ค้นหาจากไอดี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ก่อนอื่นให้เข้ามาที่เมนู 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อื่นๆ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เพิ่มเพื่อน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05056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หลังจากที่เข้ามายังเมนูเพิ่มเพื่อนแล้วให้เรากดไปที่ คิวอาร์โค้ด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จากนั้นให้เพื่อนของเราที่เราต้องการจะเพิ่ม กดคิวอาร์โค้ดของฉัน เพื่อแสดง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 Code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ให้เรายิง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64734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หลังจากที่เข้ามายังเมนูเพิ่มเพื่อนแล้วให้เรากดไปที่ เขย่าสิ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หลังจากนั้นให้ทำการเขย่าเครื่อง </a:t>
            </a:r>
            <a:r>
              <a:rPr lang="en-US" sz="1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Phone </a:t>
            </a:r>
            <a:r>
              <a:rPr lang="th-TH" sz="1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พร้อมๆกับเพื่อนที่ต้องการเพิ่ม เมื่อทำการค้นหาเจอแล้วให้กด “เพิ่ม”</a:t>
            </a:r>
            <a:endParaRPr lang="en-US" sz="18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14372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หลังจากที่เข้ามายังเมนูเพิ่มเพื่อนแล้วให้เรากดไปที่ ค้นหาจากไอดี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เราต้องรู้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ของเพื่อนก่อนจึงจะสามารถแอดได้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2070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มาจากไหน เราสามารถตั้งชื่อ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ของเราได้โดยมีวิธีดังนี้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เข้าไปที่เมนู อื่นๆ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ตั้งค่า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โปรไฟล์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40163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ตั้งชื่อ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ในช่องไอดีผู้ใช้ แล้วกดตรวจสอบ เมื่อตั้งชื่อ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แล้วไม่สามารถเปลี่ยนชื่อไอดีได้อีก และชื่อไอดีซ้ำกับคนอื่นๆไม่ได้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06150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หลังจากทีเราได้ทำการเพิ่มเพื่อนเข้าไปใน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ของเราแล้วหากเราต้องการแชทหรือโทรด้วยเสียงฟรี มีวิธีดังนี้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เปิดโปรแกรม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ขึ้นมาเลือกที่ “เพื่อนๆ” แล้วเลือกเพื่อนที่เราต้องการ“แชท” หรือ “โทรด้วยเสียงฟรี”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6781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จากนั้นเลือกว่าจะ “แชท” หรือ “โทรด้วยเสียงฟรี”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1374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แบบแชทนั้นไม่ได้มีเพียงแค่พิมพ์ข้อความโต้ตอบกันอย่างเดียวเท่านั้น ยังมีลูกเล่นอื่นๆเช่น ส่งรูปภาพ, ส่งคลิปวิดีโอ, ส่งข้อความเสียง และ แชร์สถานที่ ให้เพื่อนของเราได้อีกด้วย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6259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 เป็น ชื่อโปรแกรมที่ใช้โทรศัพท์คุยกันผ่านทางอินเตอร์เน็ต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มีทั้งเสียงและเห็นใบหน้ากันด้วย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ทำงานคล้ายกับโปรแกรม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facetime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ของค่าย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 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ที่ใช้ใน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โปรแกรม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Tango 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ที่ว่านี้มีทั้งเวอร์ชันที่ใช้กับโทรศัพท์เคลื่อนที่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Taplet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Ipad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และเวอร์ชันสำหรับคอมพิวเตอร์ทั้ง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notebook 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ที่สำคัญคือสามารถโทรข้ามระบบได้ด้วยระหว่าง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 </a:t>
            </a:r>
            <a:r>
              <a:rPr lang="th-TH" sz="1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เป็นทางเลือกที่ดีในการคุยกันข้ามประเทศ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เพราะใช้งานง่ายและสะดวกสบายด้วยแนวความคิดที่ว่า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simple is the best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ขอเพียงอย่างเดียวคือ เรามีอินเตอร์เน็ตความเร็วสูงพอสมควร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ไม่เช่นนั้นมันจะสะดุด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ทำให้การคุยกันขาดอรรถรสได้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579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99501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การสมัครใช้งาน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นั้นมีขั้นตอนคล้ายกับการสมัคร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โดยที่เราต้องเช้าาไปโหลดโปรแกรมหรือ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 Store (IOS)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play (Android) </a:t>
            </a: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หลังจากได้ทำการติดตั้งเรียบร้อยแล้วให้เปิดโปรแกรม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 แล้วกรอกเบอร์โทรศัพท์, ที่อยู่อีเมล, ชื่อโปรไฟล์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30946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9941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0990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การเพิ่มเพื่อนใน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 หากว่าเรามีเบอร์โทรศัพท์อยู่ในเครื่องแล้ว โปรแกรม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จะทำการเพิ่มเพื่อนโดยอัตโนมัติ แต่ถ้าไม่มีเบอร์อยู่ในโทรศัพท์ก็สามารถเพิ่มได้โดยมีวิธีดังนี้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เปิดโปรแกรม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 กดเลือก “เชิญ” จากนั้นให้กดเครื่องหมาย + ที่มุมบนขวา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92217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จากนั้นใส่ข้อมูลของเพื่อนที่ต้องการเพิ่มเข้าไป แล้วกดเสร็จ เท่านี้เป็นอันเสร็จสิ้นการเพิ่มเพื่อนใน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3600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สำหรับการโทรผ่านจอภาพจะเป็นการโทรคุยกันโดยมีทั้งเสียงและภาพ ส่วนการโทรและการสนทนานั้นจะเหมือนกับ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ซึ่งวิธีการใช้งานที่กล่าวมามีดังนี้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เปิดโปรแกรม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 กดเลือก “ผู้ติดต่อ”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8736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จากนั้นกดเลือกผู้ติดต่อ จะมีหัวข้อให้เลือก คือ การโทรผ่านจอภาพ, การโทร และการสนทนา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61235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08426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8001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ที่จะได้รับนั้นขึ้นอยู่กับหลายๆปัจจัย อาทิ สเป็คเครื่อง ความหนาแน่นของผู้ใช้งานในบริเวณเดียวกัน รวมทั้ง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ที่เลือกใช้ ดังนั้นผู้ใช้จึงต้องใช้วิจารณญาณในการเลือกซื้อ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970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96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663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6B26F-2585-421A-BEE4-FC19EAB1D21E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644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ppt mju\ppt2011\mjuppt_1A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343160" y="4659328"/>
            <a:ext cx="8896376" cy="727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019565" y="5457836"/>
            <a:ext cx="7219971" cy="61437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5056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33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218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ppt mju\ppt2011\mjuppt_1Ab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8"/>
          <p:cNvSpPr/>
          <p:nvPr/>
        </p:nvSpPr>
        <p:spPr>
          <a:xfrm>
            <a:off x="-43" y="6383358"/>
            <a:ext cx="12192000" cy="142876"/>
          </a:xfrm>
          <a:prstGeom prst="rect">
            <a:avLst/>
          </a:prstGeom>
          <a:solidFill>
            <a:srgbClr val="7EC23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61" y="274638"/>
            <a:ext cx="11010939" cy="11430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75775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171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50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21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874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929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579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695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65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EEAE98E-E164-46F7-A551-B47119A70C17}" type="datetimeFigureOut">
              <a:rPr lang="th-TH" smtClean="0"/>
              <a:t>24/04/56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fld id="{8AB1C96C-CDA7-4CAE-A97E-7CABB9D00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3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s.co.th/interservice/th/index.s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uemove-h.com/international_service.aspx" TargetMode="External"/><Relationship Id="rId5" Type="http://schemas.openxmlformats.org/officeDocument/2006/relationships/hyperlink" Target="http://www.truemove.com/th/ir-out-post-promotion-dataroaming.htm" TargetMode="External"/><Relationship Id="rId4" Type="http://schemas.openxmlformats.org/officeDocument/2006/relationships/hyperlink" Target="http://www.dtac.co.th/services/roaming_abroad/index.ph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การสื่อสารทางไกลต่างประเทศ สำหรับผู้บริหาร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งานระบบคอมพิวเตอร์และบริการ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327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 BlackBerry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" y="1867876"/>
            <a:ext cx="5464605" cy="3643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30" y="1819056"/>
            <a:ext cx="5537835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 BlackBerry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7" y="1808816"/>
            <a:ext cx="5407270" cy="3604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30" y="1831099"/>
            <a:ext cx="5643993" cy="37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17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 BlackBerry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1844266"/>
            <a:ext cx="5342792" cy="3561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86" y="1844266"/>
            <a:ext cx="5342792" cy="35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9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 BlackBerry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30" y="1657411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2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การใช้งานอินเตอร์เน็ตผ่านระบบ </a:t>
            </a: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3G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3G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คืออะไร </a:t>
            </a:r>
          </a:p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มาจากคำว่า 3</a:t>
            </a:r>
            <a:r>
              <a:rPr lang="en-US" baseline="300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rd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Generation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เป็นเทคโนโลยีที่พัฒนาต่อเนื่องจาก 2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โดยเน้นการใช้งานข้อมูล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Non-Voice)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การเชื่อมต่ออินเตอร์เน็ต ช่วยให้เราใช้มือถือรับ-ส่งข้อมูลด้วยความเร็วสูง รองรับการใช้งานมัลติมีเดียได้อย่างเต็มที่และสมบูรณ์แบบยิ่งขึ้น ทำให้การติดต่อสื่อสารเป็นไปอย่างรวดเร็ว ไม่ว่าอยู่ที่ไหน เมื่อไหร่ ก็ส่งข้อมูลได้อย่างไร้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ข้อจำกัด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533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954"/>
            <a:ext cx="11430000" cy="5388790"/>
          </a:xfrm>
        </p:spPr>
      </p:pic>
    </p:spTree>
    <p:extLst>
      <p:ext uri="{BB962C8B-B14F-4D97-AF65-F5344CB8AC3E}">
        <p14:creationId xmlns:p14="http://schemas.microsoft.com/office/powerpoint/2010/main" val="306663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ค่ายไหนดี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ในปัจจุบันไทยมีทั้งหมด 3 ความถี่คือ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1. AIS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ใช้ความถี่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900 MHz</a:t>
            </a:r>
            <a:b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2. True &amp; DTAC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ใช้ความถี่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850 MHz</a:t>
            </a:r>
            <a:b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3. TOT [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และเพื่อนๆ ได้แก่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i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- Mobile 3GX / 365 3G / Mojo 3G / IEC 3G /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i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-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Kool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3G]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ใช้คลื่นความถี่เดียวกันคือ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2100 MHz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ซึ่งเป็นคลื่นของ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TOT3G </a:t>
            </a:r>
          </a:p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***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ในอนาคต ทุกระบบอาจจะเข้ามาใช้คลื่นเดียวกันคือ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2100 MHz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728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07" y="1417638"/>
            <a:ext cx="6119445" cy="4583677"/>
          </a:xfrm>
        </p:spPr>
      </p:pic>
    </p:spTree>
    <p:extLst>
      <p:ext uri="{BB962C8B-B14F-4D97-AF65-F5344CB8AC3E}">
        <p14:creationId xmlns:p14="http://schemas.microsoft.com/office/powerpoint/2010/main" val="57859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461" y="1446283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1.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IOS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Iphone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4s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1" y="2142760"/>
            <a:ext cx="2710229" cy="3695332"/>
          </a:xfrm>
          <a:prstGeom prst="rect">
            <a:avLst/>
          </a:prstGeom>
        </p:spPr>
      </p:pic>
      <p:pic>
        <p:nvPicPr>
          <p:cNvPr id="5" name="รูปภาพ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39" y="2142760"/>
            <a:ext cx="3035507" cy="3695332"/>
          </a:xfrm>
          <a:prstGeom prst="rect">
            <a:avLst/>
          </a:prstGeom>
        </p:spPr>
      </p:pic>
      <p:pic>
        <p:nvPicPr>
          <p:cNvPr id="6" name="รูปภาพ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5" y="2142760"/>
            <a:ext cx="3035508" cy="3695332"/>
          </a:xfrm>
          <a:prstGeom prst="rect">
            <a:avLst/>
          </a:prstGeom>
        </p:spPr>
      </p:pic>
      <p:pic>
        <p:nvPicPr>
          <p:cNvPr id="7" name="รูปภาพ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52" y="2142760"/>
            <a:ext cx="2773748" cy="36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Andriod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(Samsung Galaxy SII)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1" y="2095499"/>
            <a:ext cx="2611354" cy="3896509"/>
          </a:xfrm>
          <a:prstGeom prst="rect">
            <a:avLst/>
          </a:prstGeom>
        </p:spPr>
      </p:pic>
      <p:pic>
        <p:nvPicPr>
          <p:cNvPr id="5" name="รูปภาพ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28" y="2095499"/>
            <a:ext cx="2500679" cy="3896509"/>
          </a:xfrm>
          <a:prstGeom prst="rect">
            <a:avLst/>
          </a:prstGeom>
        </p:spPr>
      </p:pic>
      <p:pic>
        <p:nvPicPr>
          <p:cNvPr id="6" name="รูปภาพ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20" y="2095498"/>
            <a:ext cx="2623772" cy="3896509"/>
          </a:xfrm>
          <a:prstGeom prst="rect">
            <a:avLst/>
          </a:prstGeom>
        </p:spPr>
      </p:pic>
      <p:pic>
        <p:nvPicPr>
          <p:cNvPr id="7" name="รูปภาพ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04" y="2095497"/>
            <a:ext cx="2864095" cy="38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การสื่อสารทางไกลต่างประเทศ สำหรับผู้บริหาร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23" y="1185863"/>
            <a:ext cx="7415213" cy="4757738"/>
          </a:xfrm>
        </p:spPr>
      </p:pic>
    </p:spTree>
    <p:extLst>
      <p:ext uri="{BB962C8B-B14F-4D97-AF65-F5344CB8AC3E}">
        <p14:creationId xmlns:p14="http://schemas.microsoft.com/office/powerpoint/2010/main" val="388257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2.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Andriod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(Samsung Galaxy SII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(ต่อ)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รูปภาพ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98" y="2135431"/>
            <a:ext cx="3432664" cy="4039140"/>
          </a:xfrm>
          <a:prstGeom prst="rect">
            <a:avLst/>
          </a:prstGeom>
        </p:spPr>
      </p:pic>
      <p:pic>
        <p:nvPicPr>
          <p:cNvPr id="7" name="รูปภาพ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1" y="2135431"/>
            <a:ext cx="3339939" cy="38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3. BlackBerry (BlackBerry 9360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1" y="2276709"/>
            <a:ext cx="2822370" cy="3715300"/>
          </a:xfrm>
          <a:prstGeom prst="rect">
            <a:avLst/>
          </a:prstGeom>
        </p:spPr>
      </p:pic>
      <p:pic>
        <p:nvPicPr>
          <p:cNvPr id="5" name="รูปภาพ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31" y="2276709"/>
            <a:ext cx="2955680" cy="3715300"/>
          </a:xfrm>
          <a:prstGeom prst="rect">
            <a:avLst/>
          </a:prstGeom>
        </p:spPr>
      </p:pic>
      <p:pic>
        <p:nvPicPr>
          <p:cNvPr id="6" name="รูปภาพ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11" y="2276709"/>
            <a:ext cx="2653812" cy="3715300"/>
          </a:xfrm>
          <a:prstGeom prst="rect">
            <a:avLst/>
          </a:prstGeom>
        </p:spPr>
      </p:pic>
      <p:pic>
        <p:nvPicPr>
          <p:cNvPr id="7" name="รูปภาพ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3" y="2094147"/>
            <a:ext cx="2813538" cy="38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3. BlackBerry (BlackBerry 9360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 (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ต่อ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36" y="2101517"/>
            <a:ext cx="2926402" cy="3884735"/>
          </a:xfrm>
          <a:prstGeom prst="rect">
            <a:avLst/>
          </a:prstGeom>
        </p:spPr>
      </p:pic>
      <p:pic>
        <p:nvPicPr>
          <p:cNvPr id="5" name="รูปภาพ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61" y="2101517"/>
            <a:ext cx="3014316" cy="38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วิธีการเปิดใช้บริการ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3G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4. Nokia (N9)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1" y="2124466"/>
            <a:ext cx="2759724" cy="3867543"/>
          </a:xfrm>
          <a:prstGeom prst="rect">
            <a:avLst/>
          </a:prstGeom>
        </p:spPr>
      </p:pic>
      <p:pic>
        <p:nvPicPr>
          <p:cNvPr id="5" name="รูปภาพ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39" y="2138607"/>
            <a:ext cx="2713141" cy="3853402"/>
          </a:xfrm>
          <a:prstGeom prst="rect">
            <a:avLst/>
          </a:prstGeom>
        </p:spPr>
      </p:pic>
      <p:pic>
        <p:nvPicPr>
          <p:cNvPr id="6" name="รูปภาพ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34" y="2162566"/>
            <a:ext cx="2609870" cy="3829443"/>
          </a:xfrm>
          <a:prstGeom prst="rect">
            <a:avLst/>
          </a:prstGeom>
        </p:spPr>
      </p:pic>
      <p:pic>
        <p:nvPicPr>
          <p:cNvPr id="7" name="รูปภาพ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58" y="2150586"/>
            <a:ext cx="2709496" cy="38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การใช้บริการโรมมิ่งระหว่างประเทศ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International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roaming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บริการโรมมิ่ง คือค่าใช้จ่ายอะไรบ้าง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ค่าโทรออก 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ค่ารับสาย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โรมมิ่งข้อความ หรือส่ง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SMS</a:t>
            </a:r>
          </a:p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โรมมิ่งข้อมูล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Roaming)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0257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ตัวอย่างอัตราค่าบริการโรมมิ่งระหว่างประเทศ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lvl="0"/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ค่า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โทรออก 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รับสาย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52917"/>
              </p:ext>
            </p:extLst>
          </p:nvPr>
        </p:nvGraphicFramePr>
        <p:xfrm>
          <a:off x="2747961" y="1083177"/>
          <a:ext cx="9339264" cy="56298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8264"/>
                <a:gridCol w="2996565"/>
                <a:gridCol w="1087483"/>
                <a:gridCol w="1102587"/>
                <a:gridCol w="1257822"/>
                <a:gridCol w="1556543"/>
              </a:tblGrid>
              <a:tr h="378980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เครือข่าย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ชื่อเครือข่าย</a:t>
                      </a:r>
                      <a:endParaRPr lang="th-TH" sz="2000" b="1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โทรในประเทศอินโดนิเชีย (บาท/นาที)</a:t>
                      </a:r>
                      <a:endParaRPr lang="th-TH" sz="2000" b="1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663215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โทรในประเทศ</a:t>
                      </a:r>
                      <a:endParaRPr lang="th-TH" sz="2000" b="0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โทรกลับไทย</a:t>
                      </a:r>
                      <a:endParaRPr lang="th-TH" sz="2000" b="0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รับสาย</a:t>
                      </a:r>
                      <a:endParaRPr lang="th-TH" sz="2000" b="0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ส่ง </a:t>
                      </a:r>
                      <a:r>
                        <a:rPr lang="en-US" sz="2000" dirty="0" err="1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sms</a:t>
                      </a:r>
                      <a:endParaRPr lang="en-US" sz="2000" dirty="0" smtClean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/>
                      <a:r>
                        <a:rPr lang="th-TH" sz="20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บาท/ครั้ง</a:t>
                      </a:r>
                      <a:endParaRPr lang="th-TH" sz="2000" b="0" i="0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anchor="ctr"/>
                </a:tc>
              </a:tr>
              <a:tr h="43961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AIS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Hutchison CP Telecom Indonesia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378980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PT. TELKOMSEL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439617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PT.Natrindo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Telepon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Seluler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43961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DTAC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 Hutchison CP Telecommunication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378980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Indosat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439617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 Natrindo Telepon Seluler (AXIS)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439617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 Telekomunikasi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Selular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Telkomsel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378980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PT. XL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Axiata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Tbk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37898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TRUE Move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AXIS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439617">
                <a:tc>
                  <a:txBody>
                    <a:bodyPr/>
                    <a:lstStyle/>
                    <a:p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PT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Indosat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Satelind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)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  <a:tr h="378980">
                <a:tc>
                  <a:txBody>
                    <a:bodyPr/>
                    <a:lstStyle/>
                    <a:p>
                      <a:endParaRPr lang="th-TH" sz="1800" b="1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Hutchison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48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Roaming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09" y="1800250"/>
            <a:ext cx="3991707" cy="3991707"/>
          </a:xfrm>
          <a:prstGeom prst="rect">
            <a:avLst/>
          </a:prstGeom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โรมมิ่งข้อความ หรือส่ง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SMS</a:t>
            </a:r>
          </a:p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มีการจำกัดจำนวนจำนวนตัวอักษรในการส่งแต่ละครั้ง และคิดต่อ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1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เบอร์ปลายทาง โดยมีข้อจำกัดดังนี้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70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ตัวอักษร สำหรับภาษาไทย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160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ตัวอักษร สำหรับภาษาอังกฤษ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/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120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ตัวอักษร สำหรับไทย ปน อังกฤษ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กรณีส่งเป็น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MMS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จะคิดค่าบริการตามปริมาณดาวน์โหลด เพราะเป็นการใช้บริการผ่านทางอินเตอร์เน็ต</a:t>
            </a:r>
          </a:p>
          <a:p>
            <a:pPr marL="0" indent="0">
              <a:buNone/>
            </a:pP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236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Roaming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โรมมิ่งข้อมูล (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Roaming)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2" y="2191393"/>
            <a:ext cx="5865446" cy="367063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66" y="803276"/>
            <a:ext cx="6582109" cy="47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13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Promotion International roaming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ในต่างประเทศของเครือข่ายต่างๆ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AIS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 (ยกตัวอย่างประเทศอินโดนีเซีย)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9" y="2146105"/>
            <a:ext cx="9835124" cy="38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57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Promotion International roaming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ในต่างประเทศของเครือข่ายต่างๆ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DTAC 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0" y="2312670"/>
            <a:ext cx="9729616" cy="32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การสื่อสารทางไกลต่างประเทศ สำหรับผู้บริหาร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00538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วิธีการติดต่อกลับมายังประเทศไทย</a:t>
            </a:r>
          </a:p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บัตรโทรศัพท์ระหว่างประเทศ</a:t>
            </a:r>
          </a:p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Free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การเปิดใช้บริการโรมมิ่ง</a:t>
            </a:r>
          </a:p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ซื้อ</a:t>
            </a:r>
            <a:r>
              <a:rPr lang="th-TH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ซิม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การ์ดจาก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3609310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Promotion International roaming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ในต่างประเทศของเครือข่ายต่างๆ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Truemove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H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8" y="1971675"/>
            <a:ext cx="10608847" cy="38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4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การตรวจสอบการใช้งาน </a:t>
            </a: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 Package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72" y="1634836"/>
            <a:ext cx="7376316" cy="4145998"/>
          </a:xfrm>
        </p:spPr>
      </p:pic>
    </p:spTree>
    <p:extLst>
      <p:ext uri="{BB962C8B-B14F-4D97-AF65-F5344CB8AC3E}">
        <p14:creationId xmlns:p14="http://schemas.microsoft.com/office/powerpoint/2010/main" val="11510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การตรวจสอบการใช้งาน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 Package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5" y="1417638"/>
            <a:ext cx="10078989" cy="4418514"/>
          </a:xfrm>
        </p:spPr>
      </p:pic>
    </p:spTree>
    <p:extLst>
      <p:ext uri="{BB962C8B-B14F-4D97-AF65-F5344CB8AC3E}">
        <p14:creationId xmlns:p14="http://schemas.microsoft.com/office/powerpoint/2010/main" val="1175098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การตรวจสอบการใช้งาน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 Package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1154746"/>
            <a:ext cx="9249508" cy="4613007"/>
          </a:xfrm>
        </p:spPr>
      </p:pic>
    </p:spTree>
    <p:extLst>
      <p:ext uri="{BB962C8B-B14F-4D97-AF65-F5344CB8AC3E}">
        <p14:creationId xmlns:p14="http://schemas.microsoft.com/office/powerpoint/2010/main" val="3441163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การตรวจสอบการใช้งาน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Data Roaming Package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5725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ระบบปฏิบัติการ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Android 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82" y="2125748"/>
            <a:ext cx="8557480" cy="38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07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สาเหตุค่าอินเตอร์เน็ตทะลุ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94" y="1417638"/>
            <a:ext cx="2964872" cy="4455409"/>
          </a:xfrm>
        </p:spPr>
      </p:pic>
    </p:spTree>
    <p:extLst>
      <p:ext uri="{BB962C8B-B14F-4D97-AF65-F5344CB8AC3E}">
        <p14:creationId xmlns:p14="http://schemas.microsoft.com/office/powerpoint/2010/main" val="1297669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228149"/>
            <a:ext cx="11010939" cy="4729306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การปิดบริการอัพโหลดของ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dropbox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2" y="1901807"/>
            <a:ext cx="7730836" cy="40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57255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บริการอัพโหลดของ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google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+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93" y="2111445"/>
            <a:ext cx="7257684" cy="38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1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0" y="1417638"/>
            <a:ext cx="11010939" cy="4578716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ปิดบริการ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อัพโหลด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ของ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facebook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photo sync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1" y="1889552"/>
            <a:ext cx="8623738" cy="41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5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30" y="1160584"/>
            <a:ext cx="11010939" cy="435725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sync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และการ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backup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ขึ้นบน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iCloud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สำหรับ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iOS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83" y="1682751"/>
            <a:ext cx="5838093" cy="51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วิธีการติดต่อกลับมายังประเทศ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ไทย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202723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บัตรโทรศัพท์ระหว่างประเทศ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4" y="2669648"/>
            <a:ext cx="4406053" cy="282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96" y="2102315"/>
            <a:ext cx="4010025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32" y="3504077"/>
            <a:ext cx="3873754" cy="2481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12" y="2102315"/>
            <a:ext cx="3536171" cy="23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0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143000"/>
            <a:ext cx="11010939" cy="4357255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sync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backup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ขึ้นบน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iCloud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สำหรับ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iOS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77" y="1610984"/>
            <a:ext cx="5700343" cy="52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42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360218"/>
            <a:ext cx="11010939" cy="1057420"/>
          </a:xfrm>
        </p:spPr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การปิดบริการอัพโหลดรูปขึ้น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Internet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อัตโนมัติ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283678"/>
            <a:ext cx="11010939" cy="4673778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การปิดบริการของ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SkyDrive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ของ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windows phone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47" y="1819035"/>
            <a:ext cx="7762876" cy="43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39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ข้อควรระวังการใช้บริการโรมมิ่งระหว่างประเทศ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0" y="1294545"/>
            <a:ext cx="6117036" cy="4631470"/>
          </a:xfrm>
        </p:spPr>
      </p:pic>
    </p:spTree>
    <p:extLst>
      <p:ext uri="{BB962C8B-B14F-4D97-AF65-F5344CB8AC3E}">
        <p14:creationId xmlns:p14="http://schemas.microsoft.com/office/powerpoint/2010/main" val="1350756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วิธีป้องกันโรค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Bill Shock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ป้องกันก็คือ การตั้งค่าบนโทรศัพท์มือถือให้รับสัญญาณ แบบกำหนดเอง หรือ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Manual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และตั้งค่าชื่อเครือข่ายให้ตรงกับที่ได้ซื้อแพ็คเก็ตเสริมไว้ สำหรับวิธีการตั้งค่าบนโทรศัพท์มือถือแต่ละรุ่น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ประกอบด้วย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 </a:t>
            </a: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การตั้งค่าบน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iPhone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เข้าเมนู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Settings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Carrier</a:t>
            </a: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การตั้งค่าบน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Android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เข้าเมนู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Settings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Wireless and Network ?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Mobile Network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Network Operator </a:t>
            </a:r>
          </a:p>
          <a:p>
            <a:pPr lvl="0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การตั้งค่าบน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BlackBerry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เข้าเมนู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Manage Connection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Mobile Network Options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Network Selection Mode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Manual</a:t>
            </a:r>
          </a:p>
          <a:p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729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โรมมิ่ง (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Roaming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แหล่งข้อมูลการให้บริการโรมมิ่ง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AIS - </a:t>
            </a:r>
            <a:r>
              <a:rPr lang="en-US" u="sng" dirty="0">
                <a:latin typeface="TH Niramit AS" panose="02000506000000020004" pitchFamily="2" charset="-34"/>
                <a:cs typeface="TH Niramit AS" panose="02000506000000020004" pitchFamily="2" charset="-34"/>
                <a:hlinkClick r:id="rId3"/>
              </a:rPr>
              <a:t>www.ais.co.th/interservice/th/index.shtml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DTAC - </a:t>
            </a:r>
            <a:r>
              <a:rPr lang="en-US" u="sng" dirty="0">
                <a:latin typeface="TH Niramit AS" panose="02000506000000020004" pitchFamily="2" charset="-34"/>
                <a:cs typeface="TH Niramit AS" panose="02000506000000020004" pitchFamily="2" charset="-34"/>
                <a:hlinkClick r:id="rId4"/>
              </a:rPr>
              <a:t>www.dtac.co.th/services/roaming_abroad/index.php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TrueMove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- </a:t>
            </a:r>
            <a:r>
              <a:rPr lang="en-US" u="sng" dirty="0">
                <a:latin typeface="TH Niramit AS" panose="02000506000000020004" pitchFamily="2" charset="-34"/>
                <a:cs typeface="TH Niramit AS" panose="02000506000000020004" pitchFamily="2" charset="-34"/>
                <a:hlinkClick r:id="rId5"/>
              </a:rPr>
              <a:t>www.truemove.com/th/ir-out-post-promotion-dataroaming.htm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เ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ครือข่าย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TrueMove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- </a:t>
            </a:r>
            <a:r>
              <a:rPr lang="en-US" u="sng" dirty="0">
                <a:latin typeface="TH Niramit AS" panose="02000506000000020004" pitchFamily="2" charset="-34"/>
                <a:cs typeface="TH Niramit AS" panose="02000506000000020004" pitchFamily="2" charset="-34"/>
                <a:hlinkClick r:id="rId6"/>
              </a:rPr>
              <a:t>www.truemove-h.com/international_service.aspx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1769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คู่มือ มือถือไปเมืองนอก (</a:t>
            </a: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Mobile Passport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46" y="1270548"/>
            <a:ext cx="4101611" cy="4722876"/>
          </a:xfrm>
        </p:spPr>
      </p:pic>
    </p:spTree>
    <p:extLst>
      <p:ext uri="{BB962C8B-B14F-4D97-AF65-F5344CB8AC3E}">
        <p14:creationId xmlns:p14="http://schemas.microsoft.com/office/powerpoint/2010/main" val="828843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Application for communication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30" y="1213338"/>
            <a:ext cx="7193218" cy="4591416"/>
          </a:xfrm>
        </p:spPr>
      </p:pic>
    </p:spTree>
    <p:extLst>
      <p:ext uri="{BB962C8B-B14F-4D97-AF65-F5344CB8AC3E}">
        <p14:creationId xmlns:p14="http://schemas.microsoft.com/office/powerpoint/2010/main" val="16858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30" y="1828800"/>
            <a:ext cx="7227277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5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สิ่งที่โดดเด่นของ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en-US" dirty="0"/>
              <a:t>- </a:t>
            </a:r>
            <a:r>
              <a:rPr lang="th-TH" dirty="0"/>
              <a:t>สามารถเพิ่มกลุ่มสนทนาหรือเชิญเพื่อนได้ถึง </a:t>
            </a:r>
            <a:r>
              <a:rPr lang="en-US" dirty="0"/>
              <a:t>100 </a:t>
            </a:r>
            <a:r>
              <a:rPr lang="th-TH" dirty="0"/>
              <a:t>คน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th-TH" dirty="0"/>
              <a:t>ออกแบบให้สามารถโทรหากันฟรีแบบ </a:t>
            </a:r>
            <a:r>
              <a:rPr lang="en-US" dirty="0"/>
              <a:t>1 </a:t>
            </a:r>
            <a:r>
              <a:rPr lang="th-TH" dirty="0"/>
              <a:t>ต่อ </a:t>
            </a:r>
            <a:r>
              <a:rPr lang="en-US" dirty="0"/>
              <a:t>1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th-TH" dirty="0"/>
              <a:t>พัฒนาคุณภาพของการโทรให้ดียิ่งขึ้น โดยตัดเสียงรบกวนและเสียงแทรกจากบริเวณรอบๆ ทำให้ผู้ใช้สามารถพูดคุย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th-TH" dirty="0"/>
              <a:t>ส่งวิดีโอ และข้อความเสียงฟรี</a:t>
            </a:r>
            <a:endParaRPr lang="en-US" dirty="0"/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934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lvl="1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การสมัครใช้งาน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 </a:t>
            </a:r>
            <a:endParaRPr lang="en-US" b="1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lvl="1" indent="0">
              <a:buNone/>
            </a:pPr>
            <a:endParaRPr lang="en-US" sz="2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65" y="1729257"/>
            <a:ext cx="3444529" cy="41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การสื่อสารโดยใช้โทรศัพท์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Smart Phone 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30" y="1417638"/>
            <a:ext cx="7086600" cy="4429125"/>
          </a:xfrm>
        </p:spPr>
      </p:pic>
    </p:spTree>
    <p:extLst>
      <p:ext uri="{BB962C8B-B14F-4D97-AF65-F5344CB8AC3E}">
        <p14:creationId xmlns:p14="http://schemas.microsoft.com/office/powerpoint/2010/main" val="1073256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ตัวแทนเนื้อหา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02" y="1417638"/>
            <a:ext cx="3619256" cy="45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2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87" y="1417638"/>
            <a:ext cx="3637085" cy="45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41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6" y="1417638"/>
            <a:ext cx="3443654" cy="45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0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26" y="1283678"/>
            <a:ext cx="4057407" cy="47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2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03" y="1230924"/>
            <a:ext cx="3776053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4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8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46" y="1417638"/>
            <a:ext cx="3790707" cy="4736977"/>
          </a:xfrm>
          <a:prstGeom prst="rect">
            <a:avLst/>
          </a:prstGeom>
        </p:spPr>
      </p:pic>
      <p:pic>
        <p:nvPicPr>
          <p:cNvPr id="5" name="รูปภาพ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30" y="1417638"/>
            <a:ext cx="4086978" cy="47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lvl="1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การเพิ่มเพื่อน</a:t>
            </a:r>
            <a:endParaRPr lang="en-US" sz="1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27" y="1874593"/>
            <a:ext cx="3744303" cy="41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78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วิธีที่ 1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QR Code 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46" y="2095890"/>
            <a:ext cx="2701944" cy="3872305"/>
          </a:xfrm>
          <a:prstGeom prst="rect">
            <a:avLst/>
          </a:prstGeom>
        </p:spPr>
      </p:pic>
      <p:pic>
        <p:nvPicPr>
          <p:cNvPr id="6" name="รูปภาพ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30" y="2095890"/>
            <a:ext cx="3020666" cy="3919929"/>
          </a:xfrm>
          <a:prstGeom prst="rect">
            <a:avLst/>
          </a:prstGeom>
        </p:spPr>
      </p:pic>
      <p:pic>
        <p:nvPicPr>
          <p:cNvPr id="7" name="รูปภาพ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369257"/>
            <a:ext cx="1126631" cy="10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0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วิธีที่ 2 การเขย่า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73" y="2258695"/>
            <a:ext cx="3059010" cy="3733314"/>
          </a:xfrm>
          <a:prstGeom prst="rect">
            <a:avLst/>
          </a:prstGeom>
        </p:spPr>
      </p:pic>
      <p:pic>
        <p:nvPicPr>
          <p:cNvPr id="5" name="รูปภาพ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86" y="2258695"/>
            <a:ext cx="3231906" cy="3733314"/>
          </a:xfrm>
          <a:prstGeom prst="rect">
            <a:avLst/>
          </a:prstGeom>
        </p:spPr>
      </p:pic>
      <p:pic>
        <p:nvPicPr>
          <p:cNvPr id="6" name="รูปภาพ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4" y="2437300"/>
            <a:ext cx="1183338" cy="11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70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วิธีที่ 3 ค้นหาจากไอดี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2" name="รูปภาพ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89" y="2067316"/>
            <a:ext cx="2952017" cy="4107255"/>
          </a:xfrm>
          <a:prstGeom prst="rect">
            <a:avLst/>
          </a:prstGeom>
        </p:spPr>
      </p:pic>
      <p:pic>
        <p:nvPicPr>
          <p:cNvPr id="13" name="รูปภาพ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1" y="2211998"/>
            <a:ext cx="1134247" cy="11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8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22" y="1417638"/>
            <a:ext cx="5812815" cy="4354001"/>
          </a:xfrm>
        </p:spPr>
      </p:pic>
    </p:spTree>
    <p:extLst>
      <p:ext uri="{BB962C8B-B14F-4D97-AF65-F5344CB8AC3E}">
        <p14:creationId xmlns:p14="http://schemas.microsoft.com/office/powerpoint/2010/main" val="2055631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19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" y="1417638"/>
            <a:ext cx="3235435" cy="4578716"/>
          </a:xfrm>
          <a:prstGeom prst="rect">
            <a:avLst/>
          </a:prstGeom>
        </p:spPr>
      </p:pic>
      <p:pic>
        <p:nvPicPr>
          <p:cNvPr id="5" name="รูปภาพ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25" y="1417638"/>
            <a:ext cx="3015589" cy="4578716"/>
          </a:xfrm>
          <a:prstGeom prst="rect">
            <a:avLst/>
          </a:prstGeom>
        </p:spPr>
      </p:pic>
      <p:pic>
        <p:nvPicPr>
          <p:cNvPr id="6" name="รูปภาพ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78" y="1417638"/>
            <a:ext cx="3349699" cy="45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7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2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12" y="1582615"/>
            <a:ext cx="3651495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733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การแชท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และการ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โทรด้วยเสียง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ฟรี</a:t>
            </a:r>
            <a:endParaRPr lang="en-US" b="1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3" y="2231781"/>
            <a:ext cx="7277100" cy="35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9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4" name="รูปภาพ 2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90" y="1417637"/>
            <a:ext cx="3194294" cy="4666639"/>
          </a:xfrm>
          <a:prstGeom prst="rect">
            <a:avLst/>
          </a:prstGeom>
        </p:spPr>
      </p:pic>
      <p:pic>
        <p:nvPicPr>
          <p:cNvPr id="15" name="รูปภาพ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29" y="1417638"/>
            <a:ext cx="3431649" cy="46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13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7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29" y="1417638"/>
            <a:ext cx="2927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49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LINE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8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64" y="1417638"/>
            <a:ext cx="2873676" cy="4262193"/>
          </a:xfrm>
          <a:prstGeom prst="rect">
            <a:avLst/>
          </a:prstGeom>
        </p:spPr>
      </p:pic>
      <p:pic>
        <p:nvPicPr>
          <p:cNvPr id="5" name="รูปภาพ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35" y="1417638"/>
            <a:ext cx="3177150" cy="42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307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55" y="1283678"/>
            <a:ext cx="6840414" cy="47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0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การสมัครใช้งาน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7" y="1987062"/>
            <a:ext cx="3805703" cy="40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3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75" y="1600200"/>
            <a:ext cx="2927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9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82" y="1417638"/>
            <a:ext cx="3458064" cy="464905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67" y="1417638"/>
            <a:ext cx="3554742" cy="46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30923"/>
            <a:ext cx="11010939" cy="512703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 </a:t>
            </a:r>
            <a:r>
              <a:rPr lang="en-US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iOS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1838711"/>
            <a:ext cx="3018456" cy="4079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1" y="1838709"/>
            <a:ext cx="3386523" cy="407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35" y="1838710"/>
            <a:ext cx="3415831" cy="40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2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การเพิ่มเพื่อน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01" y="1793631"/>
            <a:ext cx="3634521" cy="41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82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37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75" y="1600200"/>
            <a:ext cx="2927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27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48508"/>
            <a:ext cx="11010939" cy="4743501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การโทร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ผ่านจอภาพ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,การโทร และ การ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สนทนา</a:t>
            </a: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3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08" y="1863970"/>
            <a:ext cx="4378570" cy="41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306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39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06" y="1118700"/>
            <a:ext cx="356564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716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ตัวอย่างการโทรผ่านจอภาพ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4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46" y="2152183"/>
            <a:ext cx="2823992" cy="37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15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ตัวอย่างการโทร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38" y="2193141"/>
            <a:ext cx="3341493" cy="38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41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Tango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ตัวอย่างการสนทนา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4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87062"/>
            <a:ext cx="3622431" cy="40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73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Skype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266092"/>
            <a:ext cx="11010939" cy="4642339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การสมัครใช้งาน 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" y="1770588"/>
            <a:ext cx="2758562" cy="4137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6" y="1770587"/>
            <a:ext cx="2758562" cy="4137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8" y="1770587"/>
            <a:ext cx="2758562" cy="41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025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Skype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178170"/>
            <a:ext cx="11010939" cy="4730262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การสมัครใช้งาน 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7" y="1301262"/>
            <a:ext cx="3071446" cy="4607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47" y="1287279"/>
            <a:ext cx="3080769" cy="46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55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Skype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248508"/>
            <a:ext cx="11010939" cy="4659923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 </a:t>
            </a:r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login 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ใช้งาน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5" y="1433152"/>
            <a:ext cx="2983520" cy="447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1433150"/>
            <a:ext cx="3027520" cy="45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ระบบ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Android </a:t>
            </a: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4" y="1887146"/>
            <a:ext cx="6968751" cy="40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60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Skype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248508"/>
            <a:ext cx="11010939" cy="4659923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การเพิ่มเพื่อน</a:t>
            </a: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67" y="1804656"/>
            <a:ext cx="2836188" cy="4254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61" y="1791796"/>
            <a:ext cx="2844761" cy="4267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55" y="1791260"/>
            <a:ext cx="2845118" cy="42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74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Skype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1143000"/>
            <a:ext cx="11010939" cy="4765431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video call, voice call, 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IM</a:t>
            </a:r>
            <a:endParaRPr lang="th-TH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1723293"/>
            <a:ext cx="2790092" cy="4185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23293"/>
            <a:ext cx="2783069" cy="41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016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61" y="400050"/>
            <a:ext cx="11010939" cy="5529263"/>
          </a:xfrm>
        </p:spPr>
        <p:txBody>
          <a:bodyPr/>
          <a:lstStyle/>
          <a:p>
            <a:pPr marL="0" indent="0">
              <a:buNone/>
            </a:pPr>
            <a:r>
              <a:rPr lang="en-US" sz="88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Q&amp;A</a:t>
            </a:r>
          </a:p>
          <a:p>
            <a:pPr marL="0" indent="0">
              <a:buNone/>
            </a:pPr>
            <a:endParaRPr lang="en-US" sz="8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49" y="1415379"/>
            <a:ext cx="6176962" cy="45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05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ขอบคุณครับ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93" y="1174560"/>
            <a:ext cx="3419474" cy="4912645"/>
          </a:xfrm>
        </p:spPr>
      </p:pic>
    </p:spTree>
    <p:extLst>
      <p:ext uri="{BB962C8B-B14F-4D97-AF65-F5344CB8AC3E}">
        <p14:creationId xmlns:p14="http://schemas.microsoft.com/office/powerpoint/2010/main" val="2584921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385" y="2088567"/>
            <a:ext cx="7179461" cy="426185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พื้นที่การให้บริการ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3G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ในเครือข่ายต่างๆใน</a:t>
            </a:r>
            <a:r>
              <a:rPr lang="th-TH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ปัจจุบัน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600200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การให้บริการ 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AIS 3G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ในจังหวัดเชียงใหม่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5920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พื้นที่การให้บริการ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3G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ในเครือข่ายต่างๆในปัจจุบัน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13199" y="1160585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พื้นที่การให้บริการ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dtac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3G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ในเขต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ภาคเหนือ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06" y="1541023"/>
            <a:ext cx="8518302" cy="46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65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60" y="362561"/>
            <a:ext cx="11010939" cy="1143000"/>
          </a:xfrm>
        </p:spPr>
        <p:txBody>
          <a:bodyPr/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พื้นที่การให้บริการ 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3G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ในเครือข่ายต่างๆในปัจจุบัน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59" y="1393337"/>
            <a:ext cx="11010939" cy="4391809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พื้นที่การให้บริการ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Truemove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 H 3G+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ในประเทศไทย</a:t>
            </a:r>
            <a:endParaRPr lang="en-US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1" y="1909201"/>
            <a:ext cx="6249572" cy="40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32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การทดสอบเปรียบเทียบความเร็ว 3</a:t>
            </a:r>
            <a:r>
              <a:rPr lang="en-US" dirty="0">
                <a:latin typeface="TH Niramit AS" panose="02000506000000020004" pitchFamily="2" charset="-34"/>
                <a:cs typeface="TH Niramit AS" panose="02000506000000020004" pitchFamily="2" charset="-34"/>
              </a:rPr>
              <a:t>G </a:t>
            </a:r>
            <a:r>
              <a:rPr lang="th-TH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ทั้ง 3 ค่าย </a:t>
            </a:r>
          </a:p>
        </p:txBody>
      </p:sp>
      <p:pic>
        <p:nvPicPr>
          <p:cNvPr id="4" name="3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155" y="1150328"/>
            <a:ext cx="8229600" cy="4840898"/>
          </a:xfrm>
        </p:spPr>
      </p:pic>
    </p:spTree>
    <p:extLst>
      <p:ext uri="{BB962C8B-B14F-4D97-AF65-F5344CB8AC3E}">
        <p14:creationId xmlns:p14="http://schemas.microsoft.com/office/powerpoint/2010/main" val="19471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การใช้งานอินเตอร์เน็ตผ่าน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461" y="1213338"/>
            <a:ext cx="11010939" cy="474784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การเปิดและการปิดใช้งาน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Wi-Fi</a:t>
            </a:r>
            <a:r>
              <a:rPr lang="th-TH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ระบบ </a:t>
            </a:r>
            <a:r>
              <a:rPr lang="en-US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Android </a:t>
            </a:r>
          </a:p>
          <a:p>
            <a:pPr marL="0" indent="0">
              <a:buNone/>
            </a:pPr>
            <a:endParaRPr lang="en-US" dirty="0" smtClean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endParaRPr lang="th-TH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09" y="1705632"/>
            <a:ext cx="7708747" cy="40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073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A7FF2BF6-7606-44A4-9A05-B134FFF596DD}" vid="{B7885372-E7BA-4E3E-A05F-7AA6269DC8E6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747</TotalTime>
  <Words>3231</Words>
  <Application>Microsoft Office PowerPoint</Application>
  <PresentationFormat>แบบจอกว้าง</PresentationFormat>
  <Paragraphs>397</Paragraphs>
  <Slides>87</Slides>
  <Notes>69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87</vt:i4>
      </vt:variant>
    </vt:vector>
  </HeadingPairs>
  <TitlesOfParts>
    <vt:vector size="93" baseType="lpstr">
      <vt:lpstr>Angsana New</vt:lpstr>
      <vt:lpstr>Arial</vt:lpstr>
      <vt:lpstr>Calibri</vt:lpstr>
      <vt:lpstr>Cordia New</vt:lpstr>
      <vt:lpstr>TH Niramit AS</vt:lpstr>
      <vt:lpstr>Theme2</vt:lpstr>
      <vt:lpstr>การสื่อสารทางไกลต่างประเทศ สำหรับผู้บริหาร</vt:lpstr>
      <vt:lpstr>การสื่อสารทางไกลต่างประเทศ สำหรับผู้บริหาร</vt:lpstr>
      <vt:lpstr>การสื่อสารทางไกลต่างประเทศ สำหรับผู้บริหาร</vt:lpstr>
      <vt:lpstr>วิธีการติดต่อกลับมายังประเทศไทย</vt:lpstr>
      <vt:lpstr>การสื่อสารโดยใช้โทรศัพท์ Smart Phone 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 Wi-Fi</vt:lpstr>
      <vt:lpstr>การใช้งานอินเตอร์เน็ตผ่านระบบ 3G</vt:lpstr>
      <vt:lpstr>งานนำเสนอ PowerPoint</vt:lpstr>
      <vt:lpstr>ระบบ 3G </vt:lpstr>
      <vt:lpstr>วิธีการเปิดใช้บริการ 3G </vt:lpstr>
      <vt:lpstr>วิธีการเปิดใช้บริการ 3G </vt:lpstr>
      <vt:lpstr>วิธีการเปิดใช้บริการ 3G </vt:lpstr>
      <vt:lpstr>วิธีการเปิดใช้บริการ 3G </vt:lpstr>
      <vt:lpstr>วิธีการเปิดใช้บริการ 3G </vt:lpstr>
      <vt:lpstr>วิธีการเปิดใช้บริการ 3G </vt:lpstr>
      <vt:lpstr>วิธีการเปิดใช้บริการ 3G </vt:lpstr>
      <vt:lpstr>การใช้บริการโรมมิ่งระหว่างประเทศ (International roaming)</vt:lpstr>
      <vt:lpstr>ตัวอย่างอัตราค่าบริการโรมมิ่งระหว่างประเทศ</vt:lpstr>
      <vt:lpstr>โรมมิ่ง (Roaming)</vt:lpstr>
      <vt:lpstr>โรมมิ่ง (Roaming)</vt:lpstr>
      <vt:lpstr>Promotion International roaming ในต่างประเทศของเครือข่ายต่างๆ </vt:lpstr>
      <vt:lpstr>Promotion International roaming ในต่างประเทศของเครือข่ายต่างๆ </vt:lpstr>
      <vt:lpstr>Promotion International roaming ในต่างประเทศของเครือข่ายต่างๆ </vt:lpstr>
      <vt:lpstr>การตรวจสอบการใช้งาน Data Roaming Package</vt:lpstr>
      <vt:lpstr>การตรวจสอบการใช้งาน Data Roaming Package</vt:lpstr>
      <vt:lpstr>การตรวจสอบการใช้งาน Data Roaming Package</vt:lpstr>
      <vt:lpstr>การตรวจสอบการใช้งาน Data Roaming Package</vt:lpstr>
      <vt:lpstr>สาเหตุค่าอินเตอร์เน็ตทะลุ</vt:lpstr>
      <vt:lpstr>การปิดบริการอัพโหลดรูปขึ้น Internet อัตโนมัติ</vt:lpstr>
      <vt:lpstr>การปิดบริการอัพโหลดรูปขึ้น Internet อัตโนมัติ</vt:lpstr>
      <vt:lpstr>การปิดบริการอัพโหลดรูปขึ้น Internet อัตโนมัติ</vt:lpstr>
      <vt:lpstr>การปิดบริการอัพโหลดรูปขึ้น Internet อัตโนมัติ</vt:lpstr>
      <vt:lpstr>การปิดบริการอัพโหลดรูปขึ้น Internet อัตโนมัติ</vt:lpstr>
      <vt:lpstr>การปิดบริการอัพโหลดรูปขึ้น Internet อัตโนมัติ</vt:lpstr>
      <vt:lpstr>ข้อควรระวังการใช้บริการโรมมิ่งระหว่างประเทศ</vt:lpstr>
      <vt:lpstr>วิธีป้องกันโรค Bill Shock</vt:lpstr>
      <vt:lpstr>โรมมิ่ง (Roaming)</vt:lpstr>
      <vt:lpstr>คู่มือ มือถือไปเมืองนอก (Mobile Passport)</vt:lpstr>
      <vt:lpstr>Application for communication 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LINE</vt:lpstr>
      <vt:lpstr>Tango</vt:lpstr>
      <vt:lpstr>Tango</vt:lpstr>
      <vt:lpstr>Tango</vt:lpstr>
      <vt:lpstr>Tango</vt:lpstr>
      <vt:lpstr>Tango</vt:lpstr>
      <vt:lpstr>Tango</vt:lpstr>
      <vt:lpstr>Tango</vt:lpstr>
      <vt:lpstr>Tango</vt:lpstr>
      <vt:lpstr>Tango</vt:lpstr>
      <vt:lpstr>Tango</vt:lpstr>
      <vt:lpstr>Tango</vt:lpstr>
      <vt:lpstr>Skype</vt:lpstr>
      <vt:lpstr>Skype</vt:lpstr>
      <vt:lpstr>Skype</vt:lpstr>
      <vt:lpstr>Skype</vt:lpstr>
      <vt:lpstr>Skype</vt:lpstr>
      <vt:lpstr>งานนำเสนอ PowerPoint</vt:lpstr>
      <vt:lpstr>ขอบคุณครับ</vt:lpstr>
      <vt:lpstr>พื้นที่การให้บริการ 3G ในเครือข่ายต่างๆในปัจจุบัน</vt:lpstr>
      <vt:lpstr>พื้นที่การให้บริการ 3G ในเครือข่ายต่างๆในปัจจุบัน</vt:lpstr>
      <vt:lpstr>พื้นที่การให้บริการ 3G ในเครือข่ายต่างๆในปัจจุบัน</vt:lpstr>
      <vt:lpstr>การทดสอบเปรียบเทียบความเร็ว 3G ทั้ง 3 ค่าย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การสื่อสารทางไกลต่างประเทศ สำหรับผู้บริหาร</dc:title>
  <dc:creator>Monster DoG</dc:creator>
  <cp:lastModifiedBy>Windows User</cp:lastModifiedBy>
  <cp:revision>65</cp:revision>
  <dcterms:created xsi:type="dcterms:W3CDTF">2013-04-22T08:06:11Z</dcterms:created>
  <dcterms:modified xsi:type="dcterms:W3CDTF">2013-04-24T02:04:35Z</dcterms:modified>
</cp:coreProperties>
</file>